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4"/>
  </p:notesMasterIdLst>
  <p:handoutMasterIdLst>
    <p:handoutMasterId r:id="rId25"/>
  </p:handoutMasterIdLst>
  <p:sldIdLst>
    <p:sldId id="306" r:id="rId5"/>
    <p:sldId id="309" r:id="rId6"/>
    <p:sldId id="308" r:id="rId7"/>
    <p:sldId id="314" r:id="rId8"/>
    <p:sldId id="318" r:id="rId9"/>
    <p:sldId id="313" r:id="rId10"/>
    <p:sldId id="317" r:id="rId11"/>
    <p:sldId id="319" r:id="rId12"/>
    <p:sldId id="320" r:id="rId13"/>
    <p:sldId id="321" r:id="rId14"/>
    <p:sldId id="322" r:id="rId15"/>
    <p:sldId id="315" r:id="rId16"/>
    <p:sldId id="323" r:id="rId17"/>
    <p:sldId id="324" r:id="rId18"/>
    <p:sldId id="325" r:id="rId19"/>
    <p:sldId id="326" r:id="rId20"/>
    <p:sldId id="327" r:id="rId21"/>
    <p:sldId id="328" r:id="rId22"/>
    <p:sldId id="312" r:id="rId2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5878293-F3A4-4283-B929-138544CD84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92944D-E8F3-4C07-BC07-7564C0842A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0BCF0-68F0-4F08-A0DE-34A7B09CDD8A}" type="datetime1">
              <a:rPr lang="es-ES" smtClean="0"/>
              <a:t>10/07/2022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9FA6F7-68B2-424B-B268-E53E978B01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44A6FC-7A09-4A3B-A8DC-039754AE85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51E68-59A0-4C4A-9786-65729D3BFF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38126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8D6EB-2321-4D52-AF70-FA1A2FACF03F}" type="datetime1">
              <a:rPr lang="es-ES" smtClean="0"/>
              <a:pPr/>
              <a:t>10/07/2022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4873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2497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3784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225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3245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0160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0765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6315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33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6414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27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1008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7618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6793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297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554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2458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5847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2323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Marcador de posición de imagen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Marcador de posición de imagen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1517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65262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1" name="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3" name="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933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9" name="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de secció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5" name="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6" name="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conteni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f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594360"/>
            <a:ext cx="10327495" cy="1887583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2465" y="4105469"/>
            <a:ext cx="5472591" cy="1792411"/>
          </a:xfrm>
        </p:spPr>
        <p:txBody>
          <a:bodyPr rtlCol="0">
            <a:noAutofit/>
          </a:bodyPr>
          <a:lstStyle/>
          <a:p>
            <a:pPr rtl="0"/>
            <a:r>
              <a:rPr lang="es-ES" dirty="0">
                <a:solidFill>
                  <a:schemeClr val="bg1"/>
                </a:solidFill>
              </a:rPr>
              <a:t>Ignacio Cruz de la Haza</a:t>
            </a:r>
          </a:p>
          <a:p>
            <a:pPr rtl="0"/>
            <a:r>
              <a:rPr lang="es-ES" dirty="0"/>
              <a:t>Tutor: Dr. Jesús María González Barahona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Curso 2021-022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32" y="995660"/>
            <a:ext cx="8601946" cy="1002106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Preparación de un escenario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845" y="2755874"/>
            <a:ext cx="4022999" cy="3298372"/>
          </a:xfrm>
        </p:spPr>
        <p:txBody>
          <a:bodyPr rtlCol="0">
            <a:normAutofit fontScale="92500" lnSpcReduction="10000"/>
          </a:bodyPr>
          <a:lstStyle/>
          <a:p>
            <a:pPr marL="514350" indent="-514350" rtl="0">
              <a:buAutoNum type="arabicPeriod"/>
            </a:pPr>
            <a:r>
              <a:rPr lang="es-ES" sz="2800" dirty="0"/>
              <a:t>Construcción del escenario en </a:t>
            </a:r>
            <a:r>
              <a:rPr lang="es-ES" sz="2800" dirty="0" err="1"/>
              <a:t>NetGUI</a:t>
            </a:r>
            <a:r>
              <a:rPr lang="es-ES" sz="2800" dirty="0"/>
              <a:t>.</a:t>
            </a:r>
          </a:p>
          <a:p>
            <a:pPr marL="514350" indent="-514350" rtl="0">
              <a:buAutoNum type="arabicPeriod"/>
            </a:pPr>
            <a:r>
              <a:rPr lang="es-ES" sz="2800" dirty="0"/>
              <a:t>Capturas de las trazas.</a:t>
            </a:r>
          </a:p>
          <a:p>
            <a:pPr marL="514350" indent="-514350" rtl="0">
              <a:buAutoNum type="arabicPeriod"/>
            </a:pPr>
            <a:r>
              <a:rPr lang="es-ES" sz="2800" dirty="0"/>
              <a:t>Conversión a formato JSON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CFC898AA-C08C-CAD8-B19F-E21590558D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3" t="20316"/>
          <a:stretch/>
        </p:blipFill>
        <p:spPr>
          <a:xfrm>
            <a:off x="4435843" y="2755874"/>
            <a:ext cx="7513057" cy="357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52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32" y="995660"/>
            <a:ext cx="8601946" cy="1002106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Preparación de un escenario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845" y="2755874"/>
            <a:ext cx="4022999" cy="3298372"/>
          </a:xfrm>
        </p:spPr>
        <p:txBody>
          <a:bodyPr rtlCol="0">
            <a:normAutofit fontScale="85000" lnSpcReduction="10000"/>
          </a:bodyPr>
          <a:lstStyle/>
          <a:p>
            <a:pPr marL="514350" indent="-514350" rtl="0">
              <a:buAutoNum type="arabicPeriod" startAt="4"/>
            </a:pPr>
            <a:r>
              <a:rPr lang="es-ES" sz="2800" dirty="0"/>
              <a:t>Unificación de capturas mediante programa de Python.</a:t>
            </a:r>
          </a:p>
          <a:p>
            <a:pPr marL="514350" indent="-514350">
              <a:buFont typeface="Arial" panose="020B0604020202020204" pitchFamily="34" charset="0"/>
              <a:buAutoNum type="arabicPeriod" startAt="4"/>
            </a:pPr>
            <a:r>
              <a:rPr lang="es-ES" sz="2800" dirty="0"/>
              <a:t>Preparación de los nombres de máquina de los nodos.</a:t>
            </a:r>
          </a:p>
          <a:p>
            <a:pPr marL="514350" indent="-514350">
              <a:buFont typeface="Arial" panose="020B0604020202020204" pitchFamily="34" charset="0"/>
              <a:buAutoNum type="arabicPeriod" startAt="4"/>
            </a:pPr>
            <a:r>
              <a:rPr lang="es-ES" sz="2800" dirty="0"/>
              <a:t>Lanzamiento de la herramienta.</a:t>
            </a:r>
          </a:p>
          <a:p>
            <a:pPr rtl="0"/>
            <a:endParaRPr lang="es-ES" sz="2800" dirty="0"/>
          </a:p>
          <a:p>
            <a:pPr rtl="0"/>
            <a:endParaRPr lang="es-ES" sz="2800" dirty="0"/>
          </a:p>
          <a:p>
            <a:pPr marL="514350" indent="-514350" rtl="0">
              <a:buAutoNum type="arabicPeriod"/>
            </a:pPr>
            <a:endParaRPr lang="es-ES" sz="2800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C4E8D3-77A7-5246-9D67-08F02815E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114" y="2237358"/>
            <a:ext cx="6566773" cy="43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99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sz="5400" dirty="0"/>
              <a:t>Detalles e implementación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044" y="3559628"/>
            <a:ext cx="3528391" cy="3298372"/>
          </a:xfrm>
        </p:spPr>
        <p:txBody>
          <a:bodyPr rtlCol="0"/>
          <a:lstStyle/>
          <a:p>
            <a:pPr rtl="0"/>
            <a:r>
              <a:rPr lang="es-ES" sz="2000" u="sng" dirty="0"/>
              <a:t>Uso de componentes para definir los diferentes elementos de la escena</a:t>
            </a:r>
          </a:p>
          <a:p>
            <a:pPr rtl="0"/>
            <a:endParaRPr lang="es-ES" u="sng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8111539-3F33-6034-2A81-BD72B8FBB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672" y="2474119"/>
            <a:ext cx="5541161" cy="415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32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sz="5400" dirty="0"/>
              <a:t>Detalles e implementación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228" y="2694215"/>
            <a:ext cx="3528391" cy="3298372"/>
          </a:xfrm>
        </p:spPr>
        <p:txBody>
          <a:bodyPr rtlCol="0"/>
          <a:lstStyle/>
          <a:p>
            <a:pPr rtl="0"/>
            <a:r>
              <a:rPr lang="es-ES" sz="2000" u="sng" dirty="0"/>
              <a:t>Componente selector</a:t>
            </a:r>
          </a:p>
          <a:p>
            <a:pPr rtl="0"/>
            <a:endParaRPr lang="es-ES" u="sng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A2D566D6-7516-AE60-E1FF-DF8D25DB997A}"/>
              </a:ext>
            </a:extLst>
          </p:cNvPr>
          <p:cNvSpPr txBox="1">
            <a:spLocks/>
          </p:cNvSpPr>
          <p:nvPr/>
        </p:nvSpPr>
        <p:spPr>
          <a:xfrm>
            <a:off x="6643396" y="2694215"/>
            <a:ext cx="3880155" cy="3298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u="sng" dirty="0"/>
              <a:t>Componente </a:t>
            </a:r>
            <a:r>
              <a:rPr lang="es-ES" u="sng" dirty="0" err="1"/>
              <a:t>inmersiveMode</a:t>
            </a:r>
            <a:endParaRPr lang="es-ES" u="sng" dirty="0"/>
          </a:p>
          <a:p>
            <a:endParaRPr lang="es-ES" u="sng" dirty="0"/>
          </a:p>
        </p:txBody>
      </p:sp>
      <p:pic>
        <p:nvPicPr>
          <p:cNvPr id="5" name="Imagen 4" descr="Imagen que contiene interior, tabla, jugador, pelota&#10;&#10;Descripción generada automáticamente">
            <a:extLst>
              <a:ext uri="{FF2B5EF4-FFF2-40B4-BE49-F238E27FC236}">
                <a16:creationId xmlns:a16="http://schemas.microsoft.com/office/drawing/2014/main" id="{548E2D87-8C8C-F003-C244-2B23122A5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" y="3429000"/>
            <a:ext cx="4261242" cy="2589836"/>
          </a:xfrm>
          <a:prstGeom prst="rect">
            <a:avLst/>
          </a:prstGeom>
        </p:spPr>
      </p:pic>
      <p:pic>
        <p:nvPicPr>
          <p:cNvPr id="9" name="Imagen 8" descr="Imagen que contiene tabla, muebles, naranja, agua&#10;&#10;Descripción generada automáticamente">
            <a:extLst>
              <a:ext uri="{FF2B5EF4-FFF2-40B4-BE49-F238E27FC236}">
                <a16:creationId xmlns:a16="http://schemas.microsoft.com/office/drawing/2014/main" id="{D2DF57F4-E18B-ADB7-AA01-C2C5A9364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939" y="3314977"/>
            <a:ext cx="4195068" cy="309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31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sz="5400" dirty="0"/>
              <a:t>Detalles e implementación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228" y="2694215"/>
            <a:ext cx="3528391" cy="3298372"/>
          </a:xfrm>
        </p:spPr>
        <p:txBody>
          <a:bodyPr rtlCol="0"/>
          <a:lstStyle/>
          <a:p>
            <a:pPr rtl="0"/>
            <a:r>
              <a:rPr lang="es-ES" sz="2000" u="sng" dirty="0"/>
              <a:t>Componente </a:t>
            </a:r>
            <a:r>
              <a:rPr lang="es-ES" sz="2000" u="sng" dirty="0" err="1"/>
              <a:t>network</a:t>
            </a:r>
            <a:endParaRPr lang="es-ES" sz="2000" u="sng" dirty="0"/>
          </a:p>
          <a:p>
            <a:pPr rtl="0"/>
            <a:endParaRPr lang="es-ES" u="sng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A2D566D6-7516-AE60-E1FF-DF8D25DB997A}"/>
              </a:ext>
            </a:extLst>
          </p:cNvPr>
          <p:cNvSpPr txBox="1">
            <a:spLocks/>
          </p:cNvSpPr>
          <p:nvPr/>
        </p:nvSpPr>
        <p:spPr>
          <a:xfrm>
            <a:off x="6643396" y="2694215"/>
            <a:ext cx="3880155" cy="3298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u="sng" dirty="0"/>
              <a:t>Componente </a:t>
            </a:r>
            <a:r>
              <a:rPr lang="es-ES" u="sng" dirty="0" err="1"/>
              <a:t>packet</a:t>
            </a:r>
            <a:endParaRPr lang="es-ES" u="sng" dirty="0"/>
          </a:p>
          <a:p>
            <a:endParaRPr lang="es-ES" u="sng" dirty="0"/>
          </a:p>
        </p:txBody>
      </p:sp>
      <p:pic>
        <p:nvPicPr>
          <p:cNvPr id="7" name="Imagen 6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58CF5B10-68F0-8357-4C41-68BAC1AFF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233" y="3242589"/>
            <a:ext cx="4009053" cy="3384527"/>
          </a:xfrm>
          <a:prstGeom prst="rect">
            <a:avLst/>
          </a:prstGeom>
        </p:spPr>
      </p:pic>
      <p:pic>
        <p:nvPicPr>
          <p:cNvPr id="11" name="Imagen 10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5FF4088C-C9A5-0C93-A3A1-52CFC88F2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85" y="3456696"/>
            <a:ext cx="4496988" cy="295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9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sz="5400" dirty="0"/>
              <a:t>Etapas y desarrollo del trabajo</a:t>
            </a:r>
            <a:endParaRPr lang="es-ES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52E6A3A-8EDF-A30B-550C-77A73EA45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88" y="2816165"/>
            <a:ext cx="6190488" cy="3346704"/>
          </a:xfrm>
        </p:spPr>
        <p:txBody>
          <a:bodyPr/>
          <a:lstStyle/>
          <a:p>
            <a:r>
              <a:rPr lang="es-ES" dirty="0"/>
              <a:t>Etapa 0: Aprendizaje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33CC4853-60E3-8678-B366-195163FEBDE1}"/>
              </a:ext>
            </a:extLst>
          </p:cNvPr>
          <p:cNvSpPr txBox="1">
            <a:spLocks/>
          </p:cNvSpPr>
          <p:nvPr/>
        </p:nvSpPr>
        <p:spPr>
          <a:xfrm>
            <a:off x="6731788" y="2816165"/>
            <a:ext cx="6190488" cy="334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Etapa 1: Primeras implementaciones</a:t>
            </a:r>
          </a:p>
        </p:txBody>
      </p:sp>
      <p:pic>
        <p:nvPicPr>
          <p:cNvPr id="9" name="Imagen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EC47DCBC-3B22-1351-6E2D-975D19BA5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98" y="3634856"/>
            <a:ext cx="3872204" cy="2178115"/>
          </a:xfrm>
          <a:prstGeom prst="rect">
            <a:avLst/>
          </a:prstGeom>
        </p:spPr>
      </p:pic>
      <p:pic>
        <p:nvPicPr>
          <p:cNvPr id="12" name="Imagen 11" descr="Imagen que contiene interior, computadora, computer, escritorio&#10;&#10;Descripción generada automáticamente">
            <a:extLst>
              <a:ext uri="{FF2B5EF4-FFF2-40B4-BE49-F238E27FC236}">
                <a16:creationId xmlns:a16="http://schemas.microsoft.com/office/drawing/2014/main" id="{94DFA6FA-A033-DDA3-34E1-DB19FCD37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476" y="3424492"/>
            <a:ext cx="3694595" cy="281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87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sz="5400" dirty="0"/>
              <a:t>Etapas y desarrollo del trabajo</a:t>
            </a:r>
            <a:endParaRPr lang="es-ES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52E6A3A-8EDF-A30B-550C-77A73EA45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88" y="2816165"/>
            <a:ext cx="3909402" cy="3346704"/>
          </a:xfrm>
        </p:spPr>
        <p:txBody>
          <a:bodyPr/>
          <a:lstStyle/>
          <a:p>
            <a:r>
              <a:rPr lang="es-ES" dirty="0"/>
              <a:t>Etapa 2: Representación de la topología de un escenario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33CC4853-60E3-8678-B366-195163FEBDE1}"/>
              </a:ext>
            </a:extLst>
          </p:cNvPr>
          <p:cNvSpPr txBox="1">
            <a:spLocks/>
          </p:cNvSpPr>
          <p:nvPr/>
        </p:nvSpPr>
        <p:spPr>
          <a:xfrm>
            <a:off x="6731788" y="2816165"/>
            <a:ext cx="3694595" cy="334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Etapa 3: Lectura de paquetes y animación en la escena</a:t>
            </a:r>
          </a:p>
        </p:txBody>
      </p:sp>
      <p:pic>
        <p:nvPicPr>
          <p:cNvPr id="4" name="Imagen 3" descr="Una imagen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3AC3D7EA-7B7F-3B36-8A74-BA9A3279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4" y="3684647"/>
            <a:ext cx="4778370" cy="2948187"/>
          </a:xfrm>
          <a:prstGeom prst="rect">
            <a:avLst/>
          </a:prstGeom>
        </p:spPr>
      </p:pic>
      <p:pic>
        <p:nvPicPr>
          <p:cNvPr id="7" name="Imagen 6" descr="Imagen que contiene luz, tráfico, colgando, naranja&#10;&#10;Descripción generada automáticamente">
            <a:extLst>
              <a:ext uri="{FF2B5EF4-FFF2-40B4-BE49-F238E27FC236}">
                <a16:creationId xmlns:a16="http://schemas.microsoft.com/office/drawing/2014/main" id="{96AC2516-3A7C-D4A6-57E4-19CF8E859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12" y="3684646"/>
            <a:ext cx="4886540" cy="29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5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sz="5400" dirty="0"/>
              <a:t>Etapas y desarrollo del trabajo</a:t>
            </a:r>
            <a:endParaRPr lang="es-ES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52E6A3A-8EDF-A30B-550C-77A73EA45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88" y="2816165"/>
            <a:ext cx="3909402" cy="3346704"/>
          </a:xfrm>
        </p:spPr>
        <p:txBody>
          <a:bodyPr/>
          <a:lstStyle/>
          <a:p>
            <a:r>
              <a:rPr lang="es-ES" dirty="0"/>
              <a:t>Etapa 4: Añadiendo información a los paquetes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33CC4853-60E3-8678-B366-195163FEBDE1}"/>
              </a:ext>
            </a:extLst>
          </p:cNvPr>
          <p:cNvSpPr txBox="1">
            <a:spLocks/>
          </p:cNvSpPr>
          <p:nvPr/>
        </p:nvSpPr>
        <p:spPr>
          <a:xfrm>
            <a:off x="6731788" y="2816165"/>
            <a:ext cx="3694595" cy="334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Etapa 5: Experiencias en realidad virtual </a:t>
            </a:r>
          </a:p>
        </p:txBody>
      </p:sp>
      <p:pic>
        <p:nvPicPr>
          <p:cNvPr id="6" name="Imagen 5" descr="Imagen que contiene Carta&#10;&#10;Descripción generada automáticamente">
            <a:extLst>
              <a:ext uri="{FF2B5EF4-FFF2-40B4-BE49-F238E27FC236}">
                <a16:creationId xmlns:a16="http://schemas.microsoft.com/office/drawing/2014/main" id="{61ECD2E7-1600-8473-FB0F-5D8C79D48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52" y="3814962"/>
            <a:ext cx="4412410" cy="2649472"/>
          </a:xfrm>
          <a:prstGeom prst="rect">
            <a:avLst/>
          </a:prstGeom>
        </p:spPr>
      </p:pic>
      <p:pic>
        <p:nvPicPr>
          <p:cNvPr id="11" name="Imagen 10" descr="Imagen de la pantalla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A157B18C-B602-1A74-E34C-FAC8A344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684" y="3663963"/>
            <a:ext cx="5254493" cy="28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76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950976"/>
          </a:xfrm>
        </p:spPr>
        <p:txBody>
          <a:bodyPr rtlCol="0">
            <a:normAutofit/>
          </a:bodyPr>
          <a:lstStyle/>
          <a:p>
            <a:pPr rtl="0"/>
            <a:r>
              <a:rPr lang="es-ES" sz="5400" dirty="0"/>
              <a:t>Conclusiones</a:t>
            </a:r>
            <a:endParaRPr lang="es-ES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52E6A3A-8EDF-A30B-550C-77A73EA45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996" y="3401568"/>
            <a:ext cx="3909402" cy="2157051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s-ES" sz="2400" dirty="0"/>
              <a:t>Consecución de objetivos</a:t>
            </a:r>
          </a:p>
          <a:p>
            <a:pPr marL="342900" indent="-342900">
              <a:buFontTx/>
              <a:buChar char="-"/>
            </a:pPr>
            <a:r>
              <a:rPr lang="es-ES" sz="2400" dirty="0"/>
              <a:t>Planificación y esfuerzo</a:t>
            </a:r>
          </a:p>
          <a:p>
            <a:pPr marL="342900" indent="-342900">
              <a:buFontTx/>
              <a:buChar char="-"/>
            </a:pPr>
            <a:r>
              <a:rPr lang="es-ES" sz="2400" dirty="0"/>
              <a:t>Trabajos futuros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33CC4853-60E3-8678-B366-195163FEBDE1}"/>
              </a:ext>
            </a:extLst>
          </p:cNvPr>
          <p:cNvSpPr txBox="1">
            <a:spLocks/>
          </p:cNvSpPr>
          <p:nvPr/>
        </p:nvSpPr>
        <p:spPr>
          <a:xfrm>
            <a:off x="6731788" y="2816165"/>
            <a:ext cx="3694595" cy="334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4" name="Imagen 3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69ED5BB8-8217-E840-34B7-A3317D67C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575" y="2920458"/>
            <a:ext cx="6038322" cy="287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91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19</a:t>
            </a:fld>
            <a:endParaRPr lang="es-ES"/>
          </a:p>
        </p:txBody>
      </p:sp>
      <p:sp>
        <p:nvSpPr>
          <p:cNvPr id="23" name="Marcador de pie de pá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389302" y="1947910"/>
            <a:ext cx="278892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VISUALIZACIÓN DE TRAZAS DE NETGUI EN REALIDAD VIRTUAL</a:t>
            </a:r>
          </a:p>
          <a:p>
            <a:pPr rtl="0"/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s-ES" dirty="0"/>
              <a:t>Ignacio Cruz de la Haza</a:t>
            </a:r>
          </a:p>
          <a:p>
            <a:pPr rtl="0"/>
            <a:r>
              <a:rPr lang="es-ES" dirty="0"/>
              <a:t>Ingeniería en Sistemas Audiovisuales y Multimedia</a:t>
            </a:r>
          </a:p>
          <a:p>
            <a:pPr rtl="0"/>
            <a:r>
              <a:rPr lang="es-ES" dirty="0"/>
              <a:t>2021-2022</a:t>
            </a:r>
          </a:p>
          <a:p>
            <a:pPr rtl="0"/>
            <a:endParaRPr lang="es-ES" dirty="0"/>
          </a:p>
        </p:txBody>
      </p:sp>
      <p:pic>
        <p:nvPicPr>
          <p:cNvPr id="10" name="Marcador de posición de imagen 9" descr="Imagen que contiene hombre, joven, viendo, frente&#10;&#10;Descripción generada automáticamente">
            <a:extLst>
              <a:ext uri="{FF2B5EF4-FFF2-40B4-BE49-F238E27FC236}">
                <a16:creationId xmlns:a16="http://schemas.microsoft.com/office/drawing/2014/main" id="{19A58E6A-580C-AB1F-1F26-63F401266A1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6700" r="16700"/>
          <a:stretch>
            <a:fillRect/>
          </a:stretch>
        </p:blipFill>
        <p:spPr/>
      </p:pic>
      <p:pic>
        <p:nvPicPr>
          <p:cNvPr id="19" name="Marcador de posición de imagen 18" descr="Imagen que contiene agua, sostener, natación, tabla&#10;&#10;Descripción generada automáticamente">
            <a:extLst>
              <a:ext uri="{FF2B5EF4-FFF2-40B4-BE49-F238E27FC236}">
                <a16:creationId xmlns:a16="http://schemas.microsoft.com/office/drawing/2014/main" id="{414AD512-52BF-BE21-6D8F-70F48BAA7B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24825" r="24825"/>
          <a:stretch>
            <a:fillRect/>
          </a:stretch>
        </p:blipFill>
        <p:spPr/>
      </p:pic>
      <p:pic>
        <p:nvPicPr>
          <p:cNvPr id="21" name="Marcador de posición de imagen 20" descr="Imagen que contiene persona, ropa, parado, sostener&#10;&#10;Descripción generada automáticamente">
            <a:extLst>
              <a:ext uri="{FF2B5EF4-FFF2-40B4-BE49-F238E27FC236}">
                <a16:creationId xmlns:a16="http://schemas.microsoft.com/office/drawing/2014/main" id="{2C076881-CF03-9693-F2C6-5F25786E801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1808" r="11808"/>
          <a:stretch>
            <a:fillRect/>
          </a:stretch>
        </p:blipFill>
        <p:spPr/>
      </p:pic>
      <p:pic>
        <p:nvPicPr>
          <p:cNvPr id="28" name="Marcador de posición de imagen 27" descr="Imagen que contiene persona, hombre, interior, parado&#10;&#10;Descripción generada automáticamente">
            <a:extLst>
              <a:ext uri="{FF2B5EF4-FFF2-40B4-BE49-F238E27FC236}">
                <a16:creationId xmlns:a16="http://schemas.microsoft.com/office/drawing/2014/main" id="{ADA25178-4338-30DA-A809-F259E54CD9B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5981" r="59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430439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s-ES" b="1" cap="all" spc="400" dirty="0"/>
              <a:t>ÍNDICE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1E548ED-1F42-14EB-6C6F-5BA0AD46AD48}"/>
              </a:ext>
            </a:extLst>
          </p:cNvPr>
          <p:cNvSpPr txBox="1"/>
          <p:nvPr/>
        </p:nvSpPr>
        <p:spPr>
          <a:xfrm>
            <a:off x="1162050" y="1756002"/>
            <a:ext cx="660101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Introducción</a:t>
            </a:r>
          </a:p>
          <a:p>
            <a:r>
              <a:rPr lang="es-ES" sz="3200" dirty="0">
                <a:solidFill>
                  <a:schemeClr val="bg1"/>
                </a:solidFill>
              </a:rPr>
              <a:t>Objetivos</a:t>
            </a:r>
          </a:p>
          <a:p>
            <a:r>
              <a:rPr lang="es-ES" sz="3200" dirty="0">
                <a:solidFill>
                  <a:schemeClr val="bg1"/>
                </a:solidFill>
              </a:rPr>
              <a:t>Estado del arte</a:t>
            </a:r>
          </a:p>
          <a:p>
            <a:r>
              <a:rPr lang="es-ES" sz="3200" dirty="0">
                <a:solidFill>
                  <a:schemeClr val="bg1"/>
                </a:solidFill>
              </a:rPr>
              <a:t>Manual de usuario</a:t>
            </a:r>
          </a:p>
          <a:p>
            <a:r>
              <a:rPr lang="es-ES" sz="3200" dirty="0">
                <a:solidFill>
                  <a:schemeClr val="bg1"/>
                </a:solidFill>
              </a:rPr>
              <a:t>Preparación de un escenario</a:t>
            </a:r>
          </a:p>
          <a:p>
            <a:r>
              <a:rPr lang="es-ES" sz="3200" dirty="0">
                <a:solidFill>
                  <a:schemeClr val="bg1"/>
                </a:solidFill>
              </a:rPr>
              <a:t>Detalles e implementación</a:t>
            </a:r>
          </a:p>
          <a:p>
            <a:r>
              <a:rPr lang="es-ES" sz="3200" dirty="0">
                <a:solidFill>
                  <a:schemeClr val="bg1"/>
                </a:solidFill>
              </a:rPr>
              <a:t>Etapas y desarrollo del trabajo</a:t>
            </a:r>
          </a:p>
          <a:p>
            <a:r>
              <a:rPr lang="es-ES" sz="3200" dirty="0">
                <a:solidFill>
                  <a:schemeClr val="bg1"/>
                </a:solidFill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sz="5400"/>
              <a:t>Introducción</a:t>
            </a:r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037" y="2864498"/>
            <a:ext cx="4022999" cy="3298372"/>
          </a:xfrm>
        </p:spPr>
        <p:txBody>
          <a:bodyPr rtlCol="0"/>
          <a:lstStyle/>
          <a:p>
            <a:pPr marL="342900" indent="-342900" rtl="0">
              <a:buFontTx/>
              <a:buChar char="-"/>
            </a:pPr>
            <a:r>
              <a:rPr lang="es-ES" sz="2000" dirty="0"/>
              <a:t>No es fácil entender una traza de comunicación.</a:t>
            </a:r>
          </a:p>
          <a:p>
            <a:pPr marL="342900" indent="-342900" rtl="0">
              <a:buFontTx/>
              <a:buChar char="-"/>
            </a:pPr>
            <a:r>
              <a:rPr lang="es-ES" dirty="0"/>
              <a:t>Las herramientas que existen no nos ofrecen un contexto de la escena.</a:t>
            </a:r>
            <a:endParaRPr lang="es-ES" sz="2000" dirty="0"/>
          </a:p>
          <a:p>
            <a:pPr marL="342900" indent="-342900" rtl="0">
              <a:buFontTx/>
              <a:buChar char="-"/>
            </a:pPr>
            <a:r>
              <a:rPr lang="es-ES" dirty="0"/>
              <a:t>Innovación de la realidad virtual.</a:t>
            </a:r>
            <a:endParaRPr lang="es-ES" sz="2000" dirty="0"/>
          </a:p>
          <a:p>
            <a:pPr rtl="0"/>
            <a:endParaRPr lang="es-ES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pic>
        <p:nvPicPr>
          <p:cNvPr id="12" name="Marcador de posición de imagen 6" descr="Imagen que contiene agua, sostener, natación, tabla&#10;&#10;Descripción generada automáticamente">
            <a:extLst>
              <a:ext uri="{FF2B5EF4-FFF2-40B4-BE49-F238E27FC236}">
                <a16:creationId xmlns:a16="http://schemas.microsoft.com/office/drawing/2014/main" id="{09704BD1-0A94-18AC-8F17-1522BDA355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000" r="25000"/>
          <a:stretch>
            <a:fillRect/>
          </a:stretch>
        </p:blipFill>
        <p:spPr>
          <a:xfrm>
            <a:off x="9258126" y="3961991"/>
            <a:ext cx="2420700" cy="2420705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</p:pic>
      <p:pic>
        <p:nvPicPr>
          <p:cNvPr id="20" name="Marcador de posición de imagen 1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2739677-0764-36C9-8367-9FD9DD4F6C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4000" r="24000"/>
          <a:stretch>
            <a:fillRect/>
          </a:stretch>
        </p:blipFill>
        <p:spPr>
          <a:xfrm>
            <a:off x="5558734" y="1525348"/>
            <a:ext cx="3575539" cy="3575539"/>
          </a:xfr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362" y="1335024"/>
            <a:ext cx="5882797" cy="1179576"/>
          </a:xfrm>
        </p:spPr>
        <p:txBody>
          <a:bodyPr rtlCol="0"/>
          <a:lstStyle/>
          <a:p>
            <a:pPr rtl="0"/>
            <a:r>
              <a:rPr lang="es-ES" sz="5400" dirty="0"/>
              <a:t>Objetivos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037" y="2864498"/>
            <a:ext cx="4022999" cy="3298372"/>
          </a:xfrm>
        </p:spPr>
        <p:txBody>
          <a:bodyPr rtlCol="0"/>
          <a:lstStyle/>
          <a:p>
            <a:pPr algn="ctr" rtl="0"/>
            <a:r>
              <a:rPr lang="es-ES" sz="3200" dirty="0"/>
              <a:t>General</a:t>
            </a:r>
          </a:p>
          <a:p>
            <a:pPr rtl="0"/>
            <a:endParaRPr lang="es-ES" sz="2000" dirty="0"/>
          </a:p>
          <a:p>
            <a:pPr algn="ctr" rtl="0"/>
            <a:r>
              <a:rPr lang="es-ES" dirty="0"/>
              <a:t>Construcción de una herramienta que permita ver trazas de comunicación de </a:t>
            </a:r>
            <a:r>
              <a:rPr lang="es-ES" dirty="0" err="1"/>
              <a:t>NetGUI</a:t>
            </a:r>
            <a:r>
              <a:rPr lang="es-ES" dirty="0"/>
              <a:t> en realidad virtual</a:t>
            </a:r>
            <a:endParaRPr lang="es-ES" sz="2000" dirty="0"/>
          </a:p>
          <a:p>
            <a:pPr rtl="0"/>
            <a:endParaRPr lang="es-ES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pic>
        <p:nvPicPr>
          <p:cNvPr id="7" name="Imagen 6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E3E9AF60-2E58-119C-E30F-FA8F7D8F0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255" y="2582012"/>
            <a:ext cx="4863009" cy="333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03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362" y="1335024"/>
            <a:ext cx="5882797" cy="1179576"/>
          </a:xfrm>
        </p:spPr>
        <p:txBody>
          <a:bodyPr rtlCol="0"/>
          <a:lstStyle/>
          <a:p>
            <a:pPr rtl="0"/>
            <a:r>
              <a:rPr lang="es-ES" sz="5400" dirty="0"/>
              <a:t>Objetivos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037" y="2864498"/>
            <a:ext cx="4022999" cy="3298372"/>
          </a:xfrm>
        </p:spPr>
        <p:txBody>
          <a:bodyPr rtlCol="0">
            <a:normAutofit fontScale="92500" lnSpcReduction="20000"/>
          </a:bodyPr>
          <a:lstStyle/>
          <a:p>
            <a:pPr algn="ctr" rtl="0"/>
            <a:r>
              <a:rPr lang="es-ES" sz="3500" dirty="0"/>
              <a:t>Específicos</a:t>
            </a:r>
          </a:p>
          <a:p>
            <a:pPr rtl="0"/>
            <a:endParaRPr lang="es-ES" sz="2000" dirty="0"/>
          </a:p>
          <a:p>
            <a:pPr marL="342900" indent="-342900" rtl="0">
              <a:buFontTx/>
              <a:buChar char="-"/>
            </a:pPr>
            <a:r>
              <a:rPr lang="es-ES" sz="1800" dirty="0"/>
              <a:t>Visualizar la herramienta en cualquier navegador y en realidad virtual</a:t>
            </a:r>
          </a:p>
          <a:p>
            <a:pPr marL="342900" indent="-342900" rtl="0">
              <a:buFontTx/>
              <a:buChar char="-"/>
            </a:pPr>
            <a:r>
              <a:rPr lang="es-ES" sz="1800" dirty="0"/>
              <a:t>Hacer uso de A-</a:t>
            </a:r>
            <a:r>
              <a:rPr lang="es-ES" sz="1800" dirty="0" err="1"/>
              <a:t>Frame</a:t>
            </a:r>
            <a:endParaRPr lang="es-ES" sz="1800" dirty="0"/>
          </a:p>
          <a:p>
            <a:pPr marL="342900" indent="-342900" rtl="0">
              <a:buFontTx/>
              <a:buChar char="-"/>
            </a:pPr>
            <a:r>
              <a:rPr lang="es-ES" sz="1800" dirty="0"/>
              <a:t>Replicar la topología de un escenario de </a:t>
            </a:r>
            <a:r>
              <a:rPr lang="es-ES" sz="1800" dirty="0" err="1"/>
              <a:t>NetGui</a:t>
            </a:r>
            <a:endParaRPr lang="es-ES" sz="1800" dirty="0"/>
          </a:p>
          <a:p>
            <a:pPr marL="342900" indent="-342900" rtl="0">
              <a:buFontTx/>
              <a:buChar char="-"/>
            </a:pPr>
            <a:r>
              <a:rPr lang="es-ES" sz="1800" dirty="0"/>
              <a:t>Visualizar el tránsito de paquetes en la escena</a:t>
            </a:r>
          </a:p>
          <a:p>
            <a:pPr marL="342900" indent="-342900" algn="ctr" rtl="0">
              <a:buFontTx/>
              <a:buChar char="-"/>
            </a:pPr>
            <a:endParaRPr lang="es-ES" sz="2000" dirty="0"/>
          </a:p>
          <a:p>
            <a:pPr rtl="0"/>
            <a:endParaRPr lang="es-ES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pic>
        <p:nvPicPr>
          <p:cNvPr id="5" name="Imagen 4" descr="Forma&#10;&#10;Descripción generada automáticamente">
            <a:extLst>
              <a:ext uri="{FF2B5EF4-FFF2-40B4-BE49-F238E27FC236}">
                <a16:creationId xmlns:a16="http://schemas.microsoft.com/office/drawing/2014/main" id="{1A7FE4E1-71E2-CF9D-49DF-F65616460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466" y="3588636"/>
            <a:ext cx="1823065" cy="2125938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E7F0B8DB-8E4C-05B7-3110-E3CB25784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645" y="2514600"/>
            <a:ext cx="2364993" cy="1666874"/>
          </a:xfrm>
          <a:prstGeom prst="rect">
            <a:avLst/>
          </a:prstGeom>
        </p:spPr>
      </p:pic>
      <p:pic>
        <p:nvPicPr>
          <p:cNvPr id="13" name="Imagen 12" descr="Imagen que contiene circuito, electrónica, calle, borroso&#10;&#10;Descripción generada automáticamente">
            <a:extLst>
              <a:ext uri="{FF2B5EF4-FFF2-40B4-BE49-F238E27FC236}">
                <a16:creationId xmlns:a16="http://schemas.microsoft.com/office/drawing/2014/main" id="{41DD6454-778C-F333-9011-17C20E189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547" y="5036852"/>
            <a:ext cx="2190617" cy="1355444"/>
          </a:xfrm>
          <a:prstGeom prst="rect">
            <a:avLst/>
          </a:prstGeom>
        </p:spPr>
      </p:pic>
      <p:pic>
        <p:nvPicPr>
          <p:cNvPr id="15" name="Imagen 14" descr="Logotipo, Icono&#10;&#10;Descripción generada automáticamente">
            <a:extLst>
              <a:ext uri="{FF2B5EF4-FFF2-40B4-BE49-F238E27FC236}">
                <a16:creationId xmlns:a16="http://schemas.microsoft.com/office/drawing/2014/main" id="{DFA127F6-8802-13B5-3682-9F5E660D1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4400" y="1708246"/>
            <a:ext cx="1398104" cy="139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75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Estado del arte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5760" y="845343"/>
            <a:ext cx="3630168" cy="365125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pic>
        <p:nvPicPr>
          <p:cNvPr id="10" name="Imagen 9" descr="Forma&#10;&#10;Descripción generada automáticamente">
            <a:extLst>
              <a:ext uri="{FF2B5EF4-FFF2-40B4-BE49-F238E27FC236}">
                <a16:creationId xmlns:a16="http://schemas.microsoft.com/office/drawing/2014/main" id="{23E47ABE-3907-6E0F-18D9-D040E5852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84" y="1580231"/>
            <a:ext cx="2387824" cy="2784523"/>
          </a:xfrm>
          <a:prstGeom prst="rect">
            <a:avLst/>
          </a:prstGeom>
        </p:spPr>
      </p:pic>
      <p:pic>
        <p:nvPicPr>
          <p:cNvPr id="12" name="Imagen 1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994BB92-35C1-8DBF-C81D-36CE2FEFB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989" y="3214969"/>
            <a:ext cx="2470244" cy="1031326"/>
          </a:xfrm>
          <a:prstGeom prst="rect">
            <a:avLst/>
          </a:prstGeom>
        </p:spPr>
      </p:pic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B5CFDAA9-0071-4D1F-69E5-BE03B5A28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515" y="4945427"/>
            <a:ext cx="1428291" cy="1428291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8C19A23F-99FF-5FBF-F121-E76D6C95D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669" y="4941377"/>
            <a:ext cx="1325564" cy="132556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1ECC5D5-D879-45F3-9989-8AB04FBC3B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475" y="1639174"/>
            <a:ext cx="2470244" cy="1248770"/>
          </a:xfrm>
          <a:prstGeom prst="rect">
            <a:avLst/>
          </a:prstGeom>
        </p:spPr>
      </p:pic>
      <p:pic>
        <p:nvPicPr>
          <p:cNvPr id="20" name="Imagen 19" descr="Logotipo, Icono&#10;&#10;Descripción generada automáticamente">
            <a:extLst>
              <a:ext uri="{FF2B5EF4-FFF2-40B4-BE49-F238E27FC236}">
                <a16:creationId xmlns:a16="http://schemas.microsoft.com/office/drawing/2014/main" id="{C4392CE4-1DCC-1009-17C3-A98F8F8CC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5" y="4588661"/>
            <a:ext cx="1904214" cy="1904214"/>
          </a:xfrm>
          <a:prstGeom prst="rect">
            <a:avLst/>
          </a:prstGeom>
        </p:spPr>
      </p:pic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C70EAC71-29CF-5701-8B29-F72FB3C53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4438" y="1580231"/>
            <a:ext cx="1220234" cy="1220234"/>
          </a:xfrm>
          <a:prstGeom prst="rect">
            <a:avLst/>
          </a:prstGeom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9180EF53-543B-0B1C-2F7D-E0E7DF3E4C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3005" y="1690686"/>
            <a:ext cx="1071740" cy="1071740"/>
          </a:xfrm>
          <a:prstGeom prst="rect">
            <a:avLst/>
          </a:prstGeom>
        </p:spPr>
      </p:pic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22A22821-3A7B-BE47-A2C1-91CA89577B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1084" y="4804127"/>
            <a:ext cx="1539118" cy="1539118"/>
          </a:xfrm>
          <a:prstGeom prst="rect">
            <a:avLst/>
          </a:prstGeom>
        </p:spPr>
      </p:pic>
      <p:pic>
        <p:nvPicPr>
          <p:cNvPr id="28" name="Imagen 27" descr="Logotipo&#10;&#10;Descripción generada automáticamente">
            <a:extLst>
              <a:ext uri="{FF2B5EF4-FFF2-40B4-BE49-F238E27FC236}">
                <a16:creationId xmlns:a16="http://schemas.microsoft.com/office/drawing/2014/main" id="{2F697213-C7F2-6E41-B5D7-5671B7F2F5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3994" y="3195942"/>
            <a:ext cx="2585567" cy="801526"/>
          </a:xfrm>
          <a:prstGeom prst="rect">
            <a:avLst/>
          </a:prstGeom>
        </p:spPr>
      </p:pic>
      <p:pic>
        <p:nvPicPr>
          <p:cNvPr id="30" name="Imagen 29" descr="Logotipo&#10;&#10;Descripción generada automáticamente">
            <a:extLst>
              <a:ext uri="{FF2B5EF4-FFF2-40B4-BE49-F238E27FC236}">
                <a16:creationId xmlns:a16="http://schemas.microsoft.com/office/drawing/2014/main" id="{556ACFA8-E409-0334-19D9-C42DD14627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7420" y="3195942"/>
            <a:ext cx="1837018" cy="926884"/>
          </a:xfrm>
          <a:prstGeom prst="rect">
            <a:avLst/>
          </a:prstGeom>
        </p:spPr>
      </p:pic>
      <p:pic>
        <p:nvPicPr>
          <p:cNvPr id="32" name="Imagen 31" descr="Texto, Logotipo&#10;&#10;Descripción generada automáticamente">
            <a:extLst>
              <a:ext uri="{FF2B5EF4-FFF2-40B4-BE49-F238E27FC236}">
                <a16:creationId xmlns:a16="http://schemas.microsoft.com/office/drawing/2014/main" id="{1EA68488-EA76-0BB3-4993-BD3CE31E56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37571" y="4910904"/>
            <a:ext cx="220927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32" y="995659"/>
            <a:ext cx="6190488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5400" dirty="0"/>
              <a:t>Manual de usuario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33" y="3301819"/>
            <a:ext cx="4022999" cy="3298372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/>
              <a:t>Pantalla inicial para seleccionar el modo de visualización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636049F-72E7-C4CC-6F36-1BFF3B021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504" y="2645152"/>
            <a:ext cx="5883044" cy="35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47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32" y="995659"/>
            <a:ext cx="6190488" cy="1179576"/>
          </a:xfrm>
        </p:spPr>
        <p:txBody>
          <a:bodyPr rtlCol="0">
            <a:normAutofit/>
          </a:bodyPr>
          <a:lstStyle/>
          <a:p>
            <a:pPr rtl="0"/>
            <a:r>
              <a:rPr lang="es-ES" sz="5400" dirty="0"/>
              <a:t>Modo inmersivo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32" y="2745935"/>
            <a:ext cx="4022999" cy="3298372"/>
          </a:xfrm>
        </p:spPr>
        <p:txBody>
          <a:bodyPr rtlCol="0">
            <a:normAutofit fontScale="85000" lnSpcReduction="10000"/>
          </a:bodyPr>
          <a:lstStyle/>
          <a:p>
            <a:pPr marL="457200" indent="-457200" rtl="0">
              <a:buFontTx/>
              <a:buChar char="-"/>
            </a:pPr>
            <a:r>
              <a:rPr lang="es-ES" sz="2800" dirty="0"/>
              <a:t>Esfera para controlar el inicio de la animación.</a:t>
            </a:r>
          </a:p>
          <a:p>
            <a:pPr marL="457200" indent="-457200" rtl="0">
              <a:buFontTx/>
              <a:buChar char="-"/>
            </a:pPr>
            <a:r>
              <a:rPr lang="es-ES" sz="2800" dirty="0"/>
              <a:t>Pulsar en paquetes para ver los niveles que transporta.</a:t>
            </a:r>
          </a:p>
          <a:p>
            <a:pPr marL="457200" indent="-457200" rtl="0">
              <a:buFontTx/>
              <a:buChar char="-"/>
            </a:pPr>
            <a:r>
              <a:rPr lang="es-ES" sz="2800" dirty="0"/>
              <a:t>Pulsar en niveles para desplegar la información.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F561D3-9B6D-D10C-6300-9DCB3C30B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105" y="2368957"/>
            <a:ext cx="6829982" cy="405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5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32" y="995659"/>
            <a:ext cx="6190488" cy="1179576"/>
          </a:xfrm>
        </p:spPr>
        <p:txBody>
          <a:bodyPr rtlCol="0">
            <a:normAutofit/>
          </a:bodyPr>
          <a:lstStyle/>
          <a:p>
            <a:pPr rtl="0"/>
            <a:r>
              <a:rPr lang="es-ES" sz="5400" dirty="0"/>
              <a:t>Modo navegador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845" y="2755874"/>
            <a:ext cx="4022999" cy="3298372"/>
          </a:xfrm>
        </p:spPr>
        <p:txBody>
          <a:bodyPr rtlCol="0">
            <a:normAutofit/>
          </a:bodyPr>
          <a:lstStyle/>
          <a:p>
            <a:pPr rtl="0"/>
            <a:r>
              <a:rPr lang="es-ES" sz="2800" dirty="0"/>
              <a:t>Mismo funcionamiento.</a:t>
            </a:r>
          </a:p>
          <a:p>
            <a:pPr rtl="0"/>
            <a:r>
              <a:rPr lang="es-ES" sz="2800" dirty="0"/>
              <a:t>Aspecto visual diferente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C898A9B-1DAA-49A4-5A25-4119C1E27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366" y="2393640"/>
            <a:ext cx="8226527" cy="418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2109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oDeGradiente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3_TF89338750_Win32" id="{E25F22B5-53A1-440F-9B37-5B4A6AFBF982}" vid="{90864C51-0CF7-4B4C-9DB6-59D60EBAC1C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{C9CBBB4E-F4B7-40C2-B653-E19393D82354}tf89338750_win32</Template>
  <TotalTime>274</TotalTime>
  <Words>486</Words>
  <Application>Microsoft Office PowerPoint</Application>
  <PresentationFormat>Panorámica</PresentationFormat>
  <Paragraphs>110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Univers</vt:lpstr>
      <vt:lpstr>UniversoDeGradientes</vt:lpstr>
      <vt:lpstr>VISUALIZACIÓN DE TRAZAS DE NETGUI EN REALIDAD VIRTUAL</vt:lpstr>
      <vt:lpstr>ÍNDICE</vt:lpstr>
      <vt:lpstr>Introducción</vt:lpstr>
      <vt:lpstr>Objetivos</vt:lpstr>
      <vt:lpstr>Objetivos</vt:lpstr>
      <vt:lpstr>Estado del arte</vt:lpstr>
      <vt:lpstr>Manual de usuario</vt:lpstr>
      <vt:lpstr>Modo inmersivo</vt:lpstr>
      <vt:lpstr>Modo navegador</vt:lpstr>
      <vt:lpstr>Preparación de un escenario</vt:lpstr>
      <vt:lpstr>Preparación de un escenario</vt:lpstr>
      <vt:lpstr>Detalles e implementación</vt:lpstr>
      <vt:lpstr>Detalles e implementación</vt:lpstr>
      <vt:lpstr>Detalles e implementación</vt:lpstr>
      <vt:lpstr>Etapas y desarrollo del trabajo</vt:lpstr>
      <vt:lpstr>Etapas y desarrollo del trabajo</vt:lpstr>
      <vt:lpstr>Etapas y desarrollo del trabajo</vt:lpstr>
      <vt:lpstr>Conclusiones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VISUALIZACIÓN DE TRAZAS DE NETGUI EN REALIDAD VIRTUAL</dc:title>
  <dc:creator>Ignacio Cruz De La Haza</dc:creator>
  <cp:lastModifiedBy>Nacho Cruz</cp:lastModifiedBy>
  <cp:revision>2</cp:revision>
  <dcterms:created xsi:type="dcterms:W3CDTF">2022-07-07T15:06:21Z</dcterms:created>
  <dcterms:modified xsi:type="dcterms:W3CDTF">2022-07-10T12:15:05Z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